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300" r:id="rId2"/>
    <p:sldId id="505" r:id="rId3"/>
    <p:sldId id="507" r:id="rId4"/>
    <p:sldId id="506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 Yeon Kim" initials="JYK" lastIdx="2" clrIdx="0">
    <p:extLst>
      <p:ext uri="{19B8F6BF-5375-455C-9EA6-DF929625EA0E}">
        <p15:presenceInfo xmlns:p15="http://schemas.microsoft.com/office/powerpoint/2012/main" userId="Ji Yeon K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A9A9A"/>
    <a:srgbClr val="B70000"/>
    <a:srgbClr val="7E0000"/>
    <a:srgbClr val="410000"/>
    <a:srgbClr val="FFFFFF"/>
    <a:srgbClr val="CDCDCD"/>
    <a:srgbClr val="A162D0"/>
    <a:srgbClr val="00ACD7"/>
    <a:srgbClr val="FF8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6" autoAdjust="0"/>
    <p:restoredTop sz="95366" autoAdjust="0"/>
  </p:normalViewPr>
  <p:slideViewPr>
    <p:cSldViewPr snapToGrid="0">
      <p:cViewPr varScale="1">
        <p:scale>
          <a:sx n="82" d="100"/>
          <a:sy n="82" d="100"/>
        </p:scale>
        <p:origin x="1854" y="84"/>
      </p:cViewPr>
      <p:guideLst/>
    </p:cSldViewPr>
  </p:slideViewPr>
  <p:outlineViewPr>
    <p:cViewPr>
      <p:scale>
        <a:sx n="33" d="100"/>
        <a:sy n="33" d="100"/>
      </p:scale>
      <p:origin x="0" y="-7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850"/>
    </p:cViewPr>
  </p:sorterViewPr>
  <p:notesViewPr>
    <p:cSldViewPr snapToGrid="0">
      <p:cViewPr varScale="1">
        <p:scale>
          <a:sx n="66" d="100"/>
          <a:sy n="66" d="100"/>
        </p:scale>
        <p:origin x="32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5AD961-EAF0-473A-ADB7-DE432E8C5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E0EEB-04FC-43BD-AE6C-52F77B8037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C997-1D2D-4602-A806-39ED52CF1E5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5A7C6-2567-4604-8936-A01863EF9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9DA57-751C-49B2-855E-7B9AAD3969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0C0C-DFF8-4EC0-BF19-705A2678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C604-39E7-44B6-B578-9E41F5058F9E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CE465-54F3-421E-BD73-B8ED6448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E465-54F3-421E-BD73-B8ED64488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C1A-BF19-490B-B308-C58571538A5E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79C5-2183-4C1B-B29B-BB6080A8C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4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EAA2C7-38A7-4DD2-9A91-C947D138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55203"/>
            <a:ext cx="8412480" cy="53076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09C41A-6BDF-48AF-B132-C4C26C9DF52E}"/>
              </a:ext>
            </a:extLst>
          </p:cNvPr>
          <p:cNvSpPr txBox="1">
            <a:spLocks/>
          </p:cNvSpPr>
          <p:nvPr userDrawn="1"/>
        </p:nvSpPr>
        <p:spPr>
          <a:xfrm>
            <a:off x="8714549" y="6497413"/>
            <a:ext cx="385383" cy="31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A79C5-2183-4C1B-B29B-BB6080A8CBD9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longhorn_mark.gif_1.gif">
            <a:extLst>
              <a:ext uri="{FF2B5EF4-FFF2-40B4-BE49-F238E27FC236}">
                <a16:creationId xmlns:a16="http://schemas.microsoft.com/office/drawing/2014/main" id="{47927040-8368-425F-9FBB-DBE4D586C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99" b="93598" l="4784" r="357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" t="64124" r="60428" b="3127"/>
          <a:stretch/>
        </p:blipFill>
        <p:spPr>
          <a:xfrm>
            <a:off x="11225" y="6418102"/>
            <a:ext cx="582075" cy="462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6BA21-D50D-49E7-97F3-7A6A5E9F45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6529388"/>
            <a:ext cx="8412480" cy="23119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15C4786-778C-479B-83BC-7CA098564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1222895"/>
            <a:ext cx="8381632" cy="394210"/>
          </a:xfrm>
        </p:spPr>
        <p:txBody>
          <a:bodyPr wrap="square" anchor="t" anchorCtr="0">
            <a:spAutoFit/>
          </a:bodyPr>
          <a:lstStyle>
            <a:lvl1pPr marL="0" indent="0" algn="l" latinLnBrk="0">
              <a:lnSpc>
                <a:spcPct val="120000"/>
              </a:lnSpc>
              <a:spcBef>
                <a:spcPts val="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72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85BEC3-84C2-4863-80A5-25F089652AB7}"/>
              </a:ext>
            </a:extLst>
          </p:cNvPr>
          <p:cNvCxnSpPr>
            <a:cxnSpLocks/>
          </p:cNvCxnSpPr>
          <p:nvPr userDrawn="1"/>
        </p:nvCxnSpPr>
        <p:spPr>
          <a:xfrm>
            <a:off x="187285" y="876272"/>
            <a:ext cx="8778240" cy="1"/>
          </a:xfrm>
          <a:prstGeom prst="line">
            <a:avLst/>
          </a:prstGeom>
          <a:ln w="76200">
            <a:gradFill flip="none" rotWithShape="1">
              <a:gsLst>
                <a:gs pos="0">
                  <a:srgbClr val="FEC000"/>
                </a:gs>
                <a:gs pos="51000">
                  <a:srgbClr val="F4B183"/>
                </a:gs>
                <a:gs pos="100000">
                  <a:srgbClr val="FF66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result for utexas vector image logo">
            <a:extLst>
              <a:ext uri="{FF2B5EF4-FFF2-40B4-BE49-F238E27FC236}">
                <a16:creationId xmlns:a16="http://schemas.microsoft.com/office/drawing/2014/main" id="{E442B1FA-7915-4C7A-9B32-B9391B27E6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" y="6526392"/>
            <a:ext cx="911942" cy="2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E5B6F9-5416-41CF-BC35-887405C269D9}"/>
              </a:ext>
            </a:extLst>
          </p:cNvPr>
          <p:cNvSpPr txBox="1">
            <a:spLocks/>
          </p:cNvSpPr>
          <p:nvPr userDrawn="1"/>
        </p:nvSpPr>
        <p:spPr>
          <a:xfrm>
            <a:off x="8670273" y="6506694"/>
            <a:ext cx="385383" cy="31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A79C5-2183-4C1B-B29B-BB6080A8CBD9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0EA8A0-747F-4FB9-9994-076C78E2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19" y="200595"/>
            <a:ext cx="8756206" cy="486932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2FABE4-40A9-41EC-9088-A0AE3B3E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19" y="1090669"/>
            <a:ext cx="8756206" cy="532114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EAA2C7-38A7-4DD2-9A91-C947D138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55203"/>
            <a:ext cx="8412480" cy="530768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09C41A-6BDF-48AF-B132-C4C26C9DF52E}"/>
              </a:ext>
            </a:extLst>
          </p:cNvPr>
          <p:cNvSpPr txBox="1">
            <a:spLocks/>
          </p:cNvSpPr>
          <p:nvPr userDrawn="1"/>
        </p:nvSpPr>
        <p:spPr>
          <a:xfrm>
            <a:off x="8747392" y="6528728"/>
            <a:ext cx="385383" cy="31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A79C5-2183-4C1B-B29B-BB6080A8CBD9}" type="slidenum">
              <a:rPr lang="en-US" sz="1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B01F8E-8725-4BF4-A4FE-34FDB47E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23720"/>
            <a:ext cx="8412480" cy="52991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nghorn_mark.gif_1.gif">
            <a:extLst>
              <a:ext uri="{FF2B5EF4-FFF2-40B4-BE49-F238E27FC236}">
                <a16:creationId xmlns:a16="http://schemas.microsoft.com/office/drawing/2014/main" id="{47927040-8368-425F-9FBB-DBE4D586C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99" b="93598" l="4784" r="357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" t="64124" r="60428" b="3127"/>
          <a:stretch/>
        </p:blipFill>
        <p:spPr>
          <a:xfrm>
            <a:off x="11225" y="6418102"/>
            <a:ext cx="582075" cy="462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393671-FBAF-4DF8-8C8A-0BE57B60036D}"/>
              </a:ext>
            </a:extLst>
          </p:cNvPr>
          <p:cNvCxnSpPr/>
          <p:nvPr userDrawn="1"/>
        </p:nvCxnSpPr>
        <p:spPr>
          <a:xfrm>
            <a:off x="-11225" y="61218"/>
            <a:ext cx="9153144" cy="0"/>
          </a:xfrm>
          <a:prstGeom prst="line">
            <a:avLst/>
          </a:prstGeom>
          <a:ln w="127000">
            <a:gradFill flip="none" rotWithShape="1">
              <a:gsLst>
                <a:gs pos="0">
                  <a:srgbClr val="FD6A07"/>
                </a:gs>
                <a:gs pos="50000">
                  <a:srgbClr val="F4B082"/>
                </a:gs>
                <a:gs pos="100000">
                  <a:srgbClr val="FD6C0B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2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EAA2C7-38A7-4DD2-9A91-C947D138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720406"/>
            <a:ext cx="8412480" cy="1708594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842559B8-89D0-43D2-837D-18C39C92AE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3624572"/>
            <a:ext cx="8381632" cy="394210"/>
          </a:xfrm>
        </p:spPr>
        <p:txBody>
          <a:bodyPr wrap="square" anchor="t" anchorCtr="0">
            <a:spAutoFit/>
          </a:bodyPr>
          <a:lstStyle>
            <a:lvl1pPr marL="0" indent="0" algn="ctr" latinLnBrk="0">
              <a:lnSpc>
                <a:spcPct val="120000"/>
              </a:lnSpc>
              <a:spcBef>
                <a:spcPts val="14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Edit Master text styles</a:t>
            </a:r>
          </a:p>
        </p:txBody>
      </p:sp>
      <p:sp>
        <p:nvSpPr>
          <p:cNvPr id="13" name="텍스트 개체 틀 2">
            <a:extLst>
              <a:ext uri="{FF2B5EF4-FFF2-40B4-BE49-F238E27FC236}">
                <a16:creationId xmlns:a16="http://schemas.microsoft.com/office/drawing/2014/main" id="{C9365AAE-7F50-4759-A199-557109E684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4990664"/>
            <a:ext cx="8381632" cy="400110"/>
          </a:xfrm>
        </p:spPr>
        <p:txBody>
          <a:bodyPr wrap="square" anchor="t" anchorCtr="0">
            <a:sp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sz="2000" b="0" cap="none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Edit Master text styles</a:t>
            </a:r>
          </a:p>
        </p:txBody>
      </p:sp>
      <p:pic>
        <p:nvPicPr>
          <p:cNvPr id="5" name="Picture 4" descr="Image result for ut texas logo (vector)">
            <a:extLst>
              <a:ext uri="{FF2B5EF4-FFF2-40B4-BE49-F238E27FC236}">
                <a16:creationId xmlns:a16="http://schemas.microsoft.com/office/drawing/2014/main" id="{190D954C-DDB4-4165-9A25-E35DCD8E29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98" y="305625"/>
            <a:ext cx="1665042" cy="4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1E14C-E271-42BD-B92E-4ECC0BB58D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305625"/>
            <a:ext cx="2247825" cy="6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7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0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1" r:id="rId2"/>
    <p:sldLayoutId id="2147483689" r:id="rId3"/>
    <p:sldLayoutId id="2147483690" r:id="rId4"/>
    <p:sldLayoutId id="214748369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DE67EEB-456C-4E4A-94F0-D8E8D01DAB9E}"/>
              </a:ext>
            </a:extLst>
          </p:cNvPr>
          <p:cNvSpPr txBox="1"/>
          <p:nvPr/>
        </p:nvSpPr>
        <p:spPr>
          <a:xfrm>
            <a:off x="572877" y="565902"/>
            <a:ext cx="804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+mj-lt"/>
              </a:rPr>
              <a:t>Exam 2 Key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6650D9-22F7-41B9-AF0E-1AFC24F6676F}"/>
              </a:ext>
            </a:extLst>
          </p:cNvPr>
          <p:cNvSpPr txBox="1"/>
          <p:nvPr/>
        </p:nvSpPr>
        <p:spPr>
          <a:xfrm>
            <a:off x="1205926" y="1307235"/>
            <a:ext cx="6776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ChE</a:t>
            </a:r>
            <a:r>
              <a:rPr lang="en-US" dirty="0"/>
              <a:t> 384T/323 Chemical Engineering for Micro/Nano Fabrication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Fall 2018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E6D1A1-B981-4F69-BE06-E66B1F316725}"/>
              </a:ext>
            </a:extLst>
          </p:cNvPr>
          <p:cNvSpPr txBox="1"/>
          <p:nvPr/>
        </p:nvSpPr>
        <p:spPr>
          <a:xfrm>
            <a:off x="550844" y="6292098"/>
            <a:ext cx="804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2018-11-20</a:t>
            </a:r>
          </a:p>
        </p:txBody>
      </p:sp>
    </p:spTree>
    <p:extLst>
      <p:ext uri="{BB962C8B-B14F-4D97-AF65-F5344CB8AC3E}">
        <p14:creationId xmlns:p14="http://schemas.microsoft.com/office/powerpoint/2010/main" val="100921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D346-9F42-4379-AFAB-08485497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Q5: Swing Curve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90AF9-F21C-4D35-9BAA-A1154D0FB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731F6-2F08-42F9-B95D-685721977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814D66F-EDE8-4C67-B64D-7ACEED909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517"/>
            <a:ext cx="9144000" cy="3428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79319-AF10-4FE1-8DEE-7E240B61F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68" y="4579122"/>
            <a:ext cx="3057824" cy="1950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646A43-C895-49D2-900A-B1C8D5E92B11}"/>
              </a:ext>
            </a:extLst>
          </p:cNvPr>
          <p:cNvSpPr txBox="1"/>
          <p:nvPr/>
        </p:nvSpPr>
        <p:spPr>
          <a:xfrm>
            <a:off x="3688058" y="6122219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Xin yang’s lecture</a:t>
            </a:r>
          </a:p>
        </p:txBody>
      </p:sp>
    </p:spTree>
    <p:extLst>
      <p:ext uri="{BB962C8B-B14F-4D97-AF65-F5344CB8AC3E}">
        <p14:creationId xmlns:p14="http://schemas.microsoft.com/office/powerpoint/2010/main" val="21792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668E-4BCC-4088-B5A7-4F9246CE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Q6: Design Principle of Anisotropic Etching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C2116-8310-419F-B078-AF80B53A1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367FC-7A55-4288-879D-30C4AC74A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97D81C1-BED7-423B-9985-FA6191708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4" y="1222895"/>
            <a:ext cx="9144000" cy="3265173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4942154-7641-44DA-BB20-C2F78D2F4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46" y="4225518"/>
            <a:ext cx="3800254" cy="2417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7376E4-71EB-4573-970B-BA4373C717D4}"/>
              </a:ext>
            </a:extLst>
          </p:cNvPr>
          <p:cNvSpPr txBox="1"/>
          <p:nvPr/>
        </p:nvSpPr>
        <p:spPr>
          <a:xfrm flipH="1">
            <a:off x="2659965" y="6309190"/>
            <a:ext cx="222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Dr. </a:t>
            </a:r>
            <a:r>
              <a:rPr lang="en-US" i="1" dirty="0" err="1"/>
              <a:t>Sirard’s</a:t>
            </a:r>
            <a:r>
              <a:rPr lang="en-US" i="1" dirty="0"/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387080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506A-AEB3-4DD5-8269-00AC9F1C5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Q7: Applications of MEMS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0C4F7-5F89-4758-BE71-739A7571C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B1E5C-0D0D-4F03-B0A7-C62BC9F15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animal&#10;&#10;Description automatically generated">
            <a:extLst>
              <a:ext uri="{FF2B5EF4-FFF2-40B4-BE49-F238E27FC236}">
                <a16:creationId xmlns:a16="http://schemas.microsoft.com/office/drawing/2014/main" id="{8246D1DF-FE54-4D0F-9816-DB9AF42F1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895"/>
            <a:ext cx="9144000" cy="33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8A67-36B5-48A8-831B-13A9B3B4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Q8: Resist Sensitivity and Contrast Curve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4F217-CBD1-475C-8AEB-CCC0AD1CB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C18D8-00F6-4265-99B8-E08DB2643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427EAC-05E3-4969-84A3-88372A9CC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361"/>
            <a:ext cx="9144000" cy="3288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8D986-D082-4EEA-98D1-DDD9D26B4D87}"/>
              </a:ext>
            </a:extLst>
          </p:cNvPr>
          <p:cNvSpPr txBox="1"/>
          <p:nvPr/>
        </p:nvSpPr>
        <p:spPr>
          <a:xfrm>
            <a:off x="7123176" y="433791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Similar to Quiz </a:t>
            </a:r>
          </a:p>
        </p:txBody>
      </p:sp>
    </p:spTree>
    <p:extLst>
      <p:ext uri="{BB962C8B-B14F-4D97-AF65-F5344CB8AC3E}">
        <p14:creationId xmlns:p14="http://schemas.microsoft.com/office/powerpoint/2010/main" val="273860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2017-B82C-4B6C-AB05-33075DF2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55203"/>
            <a:ext cx="8412480" cy="5307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A12E2-60B1-4EF5-9E35-CB28F7C09A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24BF0-620D-434D-8C3E-0F932B9756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anksgiving">
            <a:extLst>
              <a:ext uri="{FF2B5EF4-FFF2-40B4-BE49-F238E27FC236}">
                <a16:creationId xmlns:a16="http://schemas.microsoft.com/office/drawing/2014/main" id="{5B98BB58-A3D6-47C8-B90E-FD26FEF4F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0"/>
          <a:stretch/>
        </p:blipFill>
        <p:spPr bwMode="auto">
          <a:xfrm>
            <a:off x="1344381" y="1025114"/>
            <a:ext cx="6674204" cy="48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B6EF2-A614-4CDC-9345-3477F16CC5F4}"/>
              </a:ext>
            </a:extLst>
          </p:cNvPr>
          <p:cNvSpPr txBox="1"/>
          <p:nvPr/>
        </p:nvSpPr>
        <p:spPr>
          <a:xfrm>
            <a:off x="2258511" y="4888523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…and please let us know how we can help!</a:t>
            </a:r>
          </a:p>
        </p:txBody>
      </p:sp>
    </p:spTree>
    <p:extLst>
      <p:ext uri="{BB962C8B-B14F-4D97-AF65-F5344CB8AC3E}">
        <p14:creationId xmlns:p14="http://schemas.microsoft.com/office/powerpoint/2010/main" val="96861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EEC7-9B12-4D2C-9AC3-A4D206BF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098D5-0241-45B3-94E4-E861AC25D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3617C-9AB1-46D7-800B-5021EC87A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1222895"/>
            <a:ext cx="8381632" cy="48333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of 8 questions (</a:t>
            </a:r>
            <a:r>
              <a:rPr lang="en-US" sz="2400" dirty="0">
                <a:solidFill>
                  <a:srgbClr val="FF0000"/>
                </a:solidFill>
              </a:rPr>
              <a:t>Q4 is same as Q9. Full credit given to everyone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Raw average score = 55/90 </a:t>
            </a:r>
          </a:p>
          <a:p>
            <a:pPr marL="971550" lvl="1" indent="-285750"/>
            <a:r>
              <a:rPr lang="en-US" dirty="0"/>
              <a:t>+10 (for Q9) </a:t>
            </a:r>
          </a:p>
          <a:p>
            <a:pPr marL="971550" lvl="1" indent="-285750"/>
            <a:r>
              <a:rPr lang="en-US" dirty="0"/>
              <a:t>+10 (to increase average to B+)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Graduate student average score = 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Undergraduate student average score = 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 that the lower score of Exam 1 or 2 will be dropped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any questions about grading, please refer to the initials next to the grading sheet and contact the grader-in-charge</a:t>
            </a:r>
          </a:p>
        </p:txBody>
      </p:sp>
    </p:spTree>
    <p:extLst>
      <p:ext uri="{BB962C8B-B14F-4D97-AF65-F5344CB8AC3E}">
        <p14:creationId xmlns:p14="http://schemas.microsoft.com/office/powerpoint/2010/main" val="95707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C8B1-1546-4ED9-A85F-D27EBB05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concepts/words are important to get full credit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1D2D9-0B44-4B73-B909-6FFAF24DC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6CC9D-E7E0-4FD5-8DEB-0EFB7583A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1222895"/>
            <a:ext cx="8381632" cy="13811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Try to review lecture notes and identify the </a:t>
            </a:r>
            <a:r>
              <a:rPr lang="en-US" sz="2400" i="1" dirty="0"/>
              <a:t>main message (key concept, key words, key design principle) behind each slide/figure</a:t>
            </a:r>
          </a:p>
        </p:txBody>
      </p:sp>
    </p:spTree>
    <p:extLst>
      <p:ext uri="{BB962C8B-B14F-4D97-AF65-F5344CB8AC3E}">
        <p14:creationId xmlns:p14="http://schemas.microsoft.com/office/powerpoint/2010/main" val="7745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F379-B723-4223-AAB0-6BE5FB9B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True/False Question (Please don’t gamble!)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16FEB-7039-4103-9AD2-845F32B63A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0C479D-A9C8-480E-BDBE-9AD4DA23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8" y="949462"/>
            <a:ext cx="9156358" cy="540922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A80224-3445-4F5E-9BC7-A38C03DDE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9EB89-12FA-4E9D-AAC6-97284D2205F4}"/>
              </a:ext>
            </a:extLst>
          </p:cNvPr>
          <p:cNvSpPr txBox="1"/>
          <p:nvPr/>
        </p:nvSpPr>
        <p:spPr>
          <a:xfrm>
            <a:off x="4984824" y="2602741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L18, #11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1141F-030A-4F85-BFBF-ED2B23834A7B}"/>
              </a:ext>
            </a:extLst>
          </p:cNvPr>
          <p:cNvSpPr txBox="1"/>
          <p:nvPr/>
        </p:nvSpPr>
        <p:spPr>
          <a:xfrm>
            <a:off x="4984824" y="411135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L20, #27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CAA8E-6406-42E1-82F4-2360DCE12D5B}"/>
              </a:ext>
            </a:extLst>
          </p:cNvPr>
          <p:cNvSpPr txBox="1"/>
          <p:nvPr/>
        </p:nvSpPr>
        <p:spPr>
          <a:xfrm>
            <a:off x="7373987" y="526577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L20, #16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3A723-B9FE-4F03-8130-41A9B29F0AEA}"/>
              </a:ext>
            </a:extLst>
          </p:cNvPr>
          <p:cNvSpPr txBox="1"/>
          <p:nvPr/>
        </p:nvSpPr>
        <p:spPr>
          <a:xfrm>
            <a:off x="7373987" y="598935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L20, #3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4E93CC-B811-45B8-830A-075B93EA40EA}"/>
              </a:ext>
            </a:extLst>
          </p:cNvPr>
          <p:cNvSpPr/>
          <p:nvPr/>
        </p:nvSpPr>
        <p:spPr>
          <a:xfrm>
            <a:off x="886968" y="2221992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D67B7-F4A9-43E4-BD30-0933A4A9914D}"/>
              </a:ext>
            </a:extLst>
          </p:cNvPr>
          <p:cNvSpPr/>
          <p:nvPr/>
        </p:nvSpPr>
        <p:spPr>
          <a:xfrm>
            <a:off x="886968" y="3001291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219981-3265-4BB8-A762-9A516B947AF5}"/>
              </a:ext>
            </a:extLst>
          </p:cNvPr>
          <p:cNvSpPr/>
          <p:nvPr/>
        </p:nvSpPr>
        <p:spPr>
          <a:xfrm>
            <a:off x="886968" y="3521529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832FCF-6611-4596-B9ED-1537BC6F452B}"/>
              </a:ext>
            </a:extLst>
          </p:cNvPr>
          <p:cNvSpPr/>
          <p:nvPr/>
        </p:nvSpPr>
        <p:spPr>
          <a:xfrm>
            <a:off x="886968" y="4480691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98220-D121-46E0-9FD3-6AD5DCFA33A0}"/>
              </a:ext>
            </a:extLst>
          </p:cNvPr>
          <p:cNvSpPr/>
          <p:nvPr/>
        </p:nvSpPr>
        <p:spPr>
          <a:xfrm>
            <a:off x="886968" y="4962288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C7C186-6F3B-4B2F-84D2-B2702F72A632}"/>
              </a:ext>
            </a:extLst>
          </p:cNvPr>
          <p:cNvSpPr/>
          <p:nvPr/>
        </p:nvSpPr>
        <p:spPr>
          <a:xfrm>
            <a:off x="886968" y="5678459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56CFCD44-E7E7-4C27-954B-399469FF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38" y="2683377"/>
            <a:ext cx="3097968" cy="2767062"/>
          </a:xfrm>
          <a:prstGeom prst="rect">
            <a:avLst/>
          </a:prstGeom>
        </p:spPr>
      </p:pic>
      <p:pic>
        <p:nvPicPr>
          <p:cNvPr id="19" name="Picture 1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4B28F86-7408-4F1E-B8FF-0FD625ECB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82" y="4152161"/>
            <a:ext cx="4805810" cy="2535011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D861F4-FA63-4ECF-87B0-B9C5D1F64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2" y="2386651"/>
            <a:ext cx="4207595" cy="31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F379-B723-4223-AAB0-6BE5FB9B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True/False Question (Please don’t gamble!)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16FEB-7039-4103-9AD2-845F32B63A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A80224-3445-4F5E-9BC7-A38C03DDE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ADD9D7-E49D-4254-B0A9-BC668038E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755"/>
            <a:ext cx="9144000" cy="6018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A6E7D-80E4-4503-BF7E-5F8879C3C578}"/>
              </a:ext>
            </a:extLst>
          </p:cNvPr>
          <p:cNvSpPr txBox="1"/>
          <p:nvPr/>
        </p:nvSpPr>
        <p:spPr>
          <a:xfrm>
            <a:off x="5308381" y="1486223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Morgan’s Lecture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4B410-5392-47D6-8AE3-C43F23C02769}"/>
              </a:ext>
            </a:extLst>
          </p:cNvPr>
          <p:cNvSpPr txBox="1"/>
          <p:nvPr/>
        </p:nvSpPr>
        <p:spPr>
          <a:xfrm>
            <a:off x="2602192" y="2263768"/>
            <a:ext cx="6301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If it is the same, cannot have opposite in phase to reduce the back reflections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79A61-5148-499A-8AED-6439604EF96F}"/>
              </a:ext>
            </a:extLst>
          </p:cNvPr>
          <p:cNvSpPr txBox="1"/>
          <p:nvPr/>
        </p:nvSpPr>
        <p:spPr>
          <a:xfrm>
            <a:off x="6637912" y="572987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L17, #25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B7109-D785-41D0-94A5-88F47C9F84FF}"/>
              </a:ext>
            </a:extLst>
          </p:cNvPr>
          <p:cNvSpPr txBox="1"/>
          <p:nvPr/>
        </p:nvSpPr>
        <p:spPr>
          <a:xfrm>
            <a:off x="6628407" y="645020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L2, #29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67B3A-864E-4DDD-B694-5F9F8ED61EE4}"/>
              </a:ext>
            </a:extLst>
          </p:cNvPr>
          <p:cNvSpPr txBox="1"/>
          <p:nvPr/>
        </p:nvSpPr>
        <p:spPr>
          <a:xfrm>
            <a:off x="5517012" y="3315240"/>
            <a:ext cx="31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SADP is a conformal process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7FB9D5-E4FC-4A4D-A428-5EFCFF0A0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25" y="2655069"/>
            <a:ext cx="3400867" cy="26093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327BD2-FBB4-4722-B628-BB83B033277C}"/>
              </a:ext>
            </a:extLst>
          </p:cNvPr>
          <p:cNvSpPr/>
          <p:nvPr/>
        </p:nvSpPr>
        <p:spPr>
          <a:xfrm>
            <a:off x="585216" y="885107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432374-2547-4615-AAF4-9FB77453C551}"/>
              </a:ext>
            </a:extLst>
          </p:cNvPr>
          <p:cNvSpPr/>
          <p:nvPr/>
        </p:nvSpPr>
        <p:spPr>
          <a:xfrm>
            <a:off x="521208" y="1914990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32D2F8-B21A-4B98-B408-46A936EC71F8}"/>
              </a:ext>
            </a:extLst>
          </p:cNvPr>
          <p:cNvSpPr/>
          <p:nvPr/>
        </p:nvSpPr>
        <p:spPr>
          <a:xfrm>
            <a:off x="521208" y="2998317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96AAFF-D9B8-4AD1-A92F-86C32CFC2C57}"/>
              </a:ext>
            </a:extLst>
          </p:cNvPr>
          <p:cNvSpPr/>
          <p:nvPr/>
        </p:nvSpPr>
        <p:spPr>
          <a:xfrm>
            <a:off x="585216" y="5430572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377AC-4562-47BA-8959-201153ED015E}"/>
              </a:ext>
            </a:extLst>
          </p:cNvPr>
          <p:cNvSpPr/>
          <p:nvPr/>
        </p:nvSpPr>
        <p:spPr>
          <a:xfrm>
            <a:off x="544068" y="6203003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F379-B723-4223-AAB0-6BE5FB9B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True/False Question (Please don’t gamble!)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16FEB-7039-4103-9AD2-845F32B63A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A80224-3445-4F5E-9BC7-A38C03DDE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452D00-ECFE-4F84-9C6A-B8854B172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201"/>
            <a:ext cx="9144000" cy="5723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74F2B-06B9-4B27-8F44-656FF1AE0979}"/>
              </a:ext>
            </a:extLst>
          </p:cNvPr>
          <p:cNvSpPr txBox="1"/>
          <p:nvPr/>
        </p:nvSpPr>
        <p:spPr>
          <a:xfrm>
            <a:off x="5280246" y="287278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L19, #5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CA08C-3278-49D3-A2C9-7EA4DB7BEC59}"/>
              </a:ext>
            </a:extLst>
          </p:cNvPr>
          <p:cNvSpPr txBox="1"/>
          <p:nvPr/>
        </p:nvSpPr>
        <p:spPr>
          <a:xfrm>
            <a:off x="6543993" y="341024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L8, #15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50FF3-D5EE-4D27-BAD0-A4771AAFB89D}"/>
              </a:ext>
            </a:extLst>
          </p:cNvPr>
          <p:cNvSpPr txBox="1"/>
          <p:nvPr/>
        </p:nvSpPr>
        <p:spPr>
          <a:xfrm>
            <a:off x="5280246" y="470108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L19, #6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711BEE-A3BC-4D23-9DBC-01DA84AA8318}"/>
              </a:ext>
            </a:extLst>
          </p:cNvPr>
          <p:cNvSpPr txBox="1"/>
          <p:nvPr/>
        </p:nvSpPr>
        <p:spPr>
          <a:xfrm>
            <a:off x="5280246" y="58072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L18, #14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BF885D6-F667-49E0-B441-1BEF92A08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62" y="921201"/>
            <a:ext cx="3067478" cy="34866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DBA739-0D1F-4009-B768-6976077F973A}"/>
              </a:ext>
            </a:extLst>
          </p:cNvPr>
          <p:cNvSpPr/>
          <p:nvPr/>
        </p:nvSpPr>
        <p:spPr>
          <a:xfrm>
            <a:off x="566928" y="1067447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00C557-1561-4158-A16F-D40B43AA6DFD}"/>
              </a:ext>
            </a:extLst>
          </p:cNvPr>
          <p:cNvSpPr/>
          <p:nvPr/>
        </p:nvSpPr>
        <p:spPr>
          <a:xfrm>
            <a:off x="580644" y="1539836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6870EA-7506-4C5C-821B-A115A7CDF2B6}"/>
              </a:ext>
            </a:extLst>
          </p:cNvPr>
          <p:cNvSpPr/>
          <p:nvPr/>
        </p:nvSpPr>
        <p:spPr>
          <a:xfrm>
            <a:off x="580644" y="2089494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1BA9BA-6906-494F-8354-986F8A1007B9}"/>
              </a:ext>
            </a:extLst>
          </p:cNvPr>
          <p:cNvSpPr/>
          <p:nvPr/>
        </p:nvSpPr>
        <p:spPr>
          <a:xfrm>
            <a:off x="580644" y="2584114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023F3E-6F27-4313-B824-DD6E24390015}"/>
              </a:ext>
            </a:extLst>
          </p:cNvPr>
          <p:cNvSpPr/>
          <p:nvPr/>
        </p:nvSpPr>
        <p:spPr>
          <a:xfrm>
            <a:off x="580644" y="3401285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5B2186-B763-48FC-A1CD-19CE105252C4}"/>
              </a:ext>
            </a:extLst>
          </p:cNvPr>
          <p:cNvSpPr/>
          <p:nvPr/>
        </p:nvSpPr>
        <p:spPr>
          <a:xfrm>
            <a:off x="580644" y="3841293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E92FEA-C6FD-4BF8-BEE6-35A45AC5F914}"/>
              </a:ext>
            </a:extLst>
          </p:cNvPr>
          <p:cNvSpPr/>
          <p:nvPr/>
        </p:nvSpPr>
        <p:spPr>
          <a:xfrm>
            <a:off x="580644" y="4428735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39448F-58C6-4770-AE23-129531DFB225}"/>
              </a:ext>
            </a:extLst>
          </p:cNvPr>
          <p:cNvSpPr/>
          <p:nvPr/>
        </p:nvSpPr>
        <p:spPr>
          <a:xfrm>
            <a:off x="580644" y="5159870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8A1D2-89DA-419C-A7BE-F58D33500DDD}"/>
              </a:ext>
            </a:extLst>
          </p:cNvPr>
          <p:cNvSpPr/>
          <p:nvPr/>
        </p:nvSpPr>
        <p:spPr>
          <a:xfrm>
            <a:off x="580644" y="6237150"/>
            <a:ext cx="301752" cy="31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8128-AB76-47D7-9EA3-C3173E71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Q2: Resist Design Principle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C0586-8663-4BC0-BB7B-1C3F94067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L16, #16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749CB-5F83-4885-B8F6-705685B96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E3EFA76-3698-4EB3-9C46-A422E8025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722"/>
            <a:ext cx="9144000" cy="52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6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020E-7A4E-4B45-99AD-31A8E2E7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Q3: Concept of a G-value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38DC3-1671-4913-B11E-37E052CB9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49807-6272-43F3-A5AC-688896643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CEA90-07F4-46B0-AC99-15E847FF6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420"/>
            <a:ext cx="9144000" cy="17920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64ECED-4906-432E-9374-9E496BA8D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51" y="3207682"/>
            <a:ext cx="4270249" cy="35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778D-7A90-4399-A55D-EC2FA133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Q4: Resist Design Principle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1D41A-6A83-49C1-A27B-62231B46E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6237A-788B-4237-9050-A225D07B5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470047-8A8D-4F04-B910-E9E5670AA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895"/>
            <a:ext cx="9144000" cy="38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65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38570</TotalTime>
  <Words>298</Words>
  <Application>Microsoft Office PowerPoint</Application>
  <PresentationFormat>On-screen Show 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굴림</vt:lpstr>
      <vt:lpstr>Arial</vt:lpstr>
      <vt:lpstr>Calibri</vt:lpstr>
      <vt:lpstr>1_Office Theme</vt:lpstr>
      <vt:lpstr>PowerPoint Presentation</vt:lpstr>
      <vt:lpstr>Average Score</vt:lpstr>
      <vt:lpstr>Key concepts/words are important to get full credit</vt:lpstr>
      <vt:lpstr>Q1: True/False Question (Please don’t gamble!)</vt:lpstr>
      <vt:lpstr>Q1: True/False Question (Please don’t gamble!)</vt:lpstr>
      <vt:lpstr>Q1: True/False Question (Please don’t gamble!)</vt:lpstr>
      <vt:lpstr>Q2: Resist Design Principle</vt:lpstr>
      <vt:lpstr>Q3: Concept of a G-value</vt:lpstr>
      <vt:lpstr>Q4: Resist Design Principle </vt:lpstr>
      <vt:lpstr>Q5: Swing Curve</vt:lpstr>
      <vt:lpstr>Q6: Design Principle of Anisotropic Etching</vt:lpstr>
      <vt:lpstr>Q7: Applications of MEMS</vt:lpstr>
      <vt:lpstr>Q8: Resist Sensitivity and Contrast Curve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Ji Yeon</dc:creator>
  <cp:lastModifiedBy>Kim, Ji Yeon</cp:lastModifiedBy>
  <cp:revision>1312</cp:revision>
  <dcterms:created xsi:type="dcterms:W3CDTF">2017-12-31T17:43:54Z</dcterms:created>
  <dcterms:modified xsi:type="dcterms:W3CDTF">2018-11-20T15:57:11Z</dcterms:modified>
</cp:coreProperties>
</file>